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3.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8.xml"/>
  <Override ContentType="application/vnd.openxmlformats-officedocument.presentationml.slide+xml" PartName="/ppt/slides/slide10.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2" Type="http://schemas.openxmlformats.org/officeDocument/2006/relationships/presProps" Target="presProps.xml"/><Relationship Id="rId12" Type="http://schemas.openxmlformats.org/officeDocument/2006/relationships/slide" Target="slides/slide7.xml"/><Relationship Id="rId13" Type="http://schemas.openxmlformats.org/officeDocument/2006/relationships/slide" Target="slides/slide8.xml"/><Relationship Id="rId1" Type="http://schemas.openxmlformats.org/officeDocument/2006/relationships/theme" Target="theme/theme3.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 name="Shape 44"/>
        <p:cNvGrpSpPr/>
        <p:nvPr/>
      </p:nvGrpSpPr>
      <p:grpSpPr>
        <a:xfrm>
          <a:off x="0" y="0"/>
          <a:ext cx="0" cy="0"/>
          <a:chOff x="0" y="0"/>
          <a:chExt cx="0" cy="0"/>
        </a:xfrm>
      </p:grpSpPr>
      <p:sp>
        <p:nvSpPr>
          <p:cNvPr id="45" name="Shape 4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6" name="Shape 4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0" name="Shape 12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7" name="Shape 12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 name="Shape 51"/>
        <p:cNvGrpSpPr/>
        <p:nvPr/>
      </p:nvGrpSpPr>
      <p:grpSpPr>
        <a:xfrm>
          <a:off x="0" y="0"/>
          <a:ext cx="0" cy="0"/>
          <a:chOff x="0" y="0"/>
          <a:chExt cx="0" cy="0"/>
        </a:xfrm>
      </p:grpSpPr>
      <p:sp>
        <p:nvSpPr>
          <p:cNvPr id="52" name="Shape 5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3" name="Shape 5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7" name="Shape 6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1" name="Shape 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7" name="Shape 8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p:nvPr/>
        </p:nvSpPr>
        <p:spPr>
          <a:xfrm>
            <a:off x="372035" y="233279"/>
            <a:ext cx="8399999" cy="3330600"/>
          </a:xfrm>
          <a:prstGeom prst="roundRect">
            <a:avLst>
              <a:gd fmla="val 3653"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10" name="Shape 10"/>
          <p:cNvSpPr/>
          <p:nvPr/>
        </p:nvSpPr>
        <p:spPr>
          <a:xfrm>
            <a:off x="372035" y="3678300"/>
            <a:ext cx="8399999" cy="904800"/>
          </a:xfrm>
          <a:prstGeom prst="roundRect">
            <a:avLst>
              <a:gd fmla="val 15243"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11" name="Shape 11"/>
          <p:cNvSpPr txBox="1"/>
          <p:nvPr>
            <p:ph type="ctrTitle"/>
          </p:nvPr>
        </p:nvSpPr>
        <p:spPr>
          <a:xfrm>
            <a:off x="685800" y="473108"/>
            <a:ext cx="7772400" cy="2842199"/>
          </a:xfrm>
          <a:prstGeom prst="rect">
            <a:avLst/>
          </a:prstGeom>
        </p:spPr>
        <p:txBody>
          <a:bodyPr anchorCtr="0" anchor="b" bIns="91425" lIns="91425" rIns="91425" tIns="91425"/>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p:txBody>
      </p:sp>
      <p:sp>
        <p:nvSpPr>
          <p:cNvPr id="12" name="Shape 12"/>
          <p:cNvSpPr txBox="1"/>
          <p:nvPr>
            <p:ph idx="1" type="subTitle"/>
          </p:nvPr>
        </p:nvSpPr>
        <p:spPr>
          <a:xfrm>
            <a:off x="685800" y="3896921"/>
            <a:ext cx="7772400" cy="460800"/>
          </a:xfrm>
          <a:prstGeom prst="rect">
            <a:avLst/>
          </a:prstGeom>
        </p:spPr>
        <p:txBody>
          <a:bodyPr anchorCtr="0" anchor="ctr" bIns="91425" lIns="91425" rIns="91425" tIns="91425"/>
          <a:lstStyle>
            <a:lvl1pPr>
              <a:spcBef>
                <a:spcPts val="0"/>
              </a:spcBef>
              <a:buNone/>
              <a:defRPr/>
            </a:lvl1pPr>
            <a:lvl2pPr>
              <a:spcBef>
                <a:spcPts val="0"/>
              </a:spcBef>
              <a:buSzPct val="100000"/>
              <a:buNone/>
              <a:defRPr sz="3000"/>
            </a:lvl2pPr>
            <a:lvl3pPr>
              <a:spcBef>
                <a:spcPts val="0"/>
              </a:spcBef>
              <a:buSzPct val="100000"/>
              <a:buNone/>
              <a:defRPr sz="3000"/>
            </a:lvl3pPr>
            <a:lvl4pPr>
              <a:spcBef>
                <a:spcPts val="0"/>
              </a:spcBef>
              <a:buSzPct val="100000"/>
              <a:buNone/>
              <a:defRPr sz="3000"/>
            </a:lvl4pPr>
            <a:lvl5pPr>
              <a:spcBef>
                <a:spcPts val="0"/>
              </a:spcBef>
              <a:buSzPct val="100000"/>
              <a:buNone/>
              <a:defRPr sz="3000"/>
            </a:lvl5pPr>
            <a:lvl6pPr>
              <a:spcBef>
                <a:spcPts val="0"/>
              </a:spcBef>
              <a:buSzPct val="100000"/>
              <a:buNone/>
              <a:defRPr sz="3000"/>
            </a:lvl6pPr>
            <a:lvl7pPr>
              <a:spcBef>
                <a:spcPts val="0"/>
              </a:spcBef>
              <a:buSzPct val="100000"/>
              <a:buNone/>
              <a:defRPr sz="3000"/>
            </a:lvl7pPr>
            <a:lvl8pPr>
              <a:spcBef>
                <a:spcPts val="0"/>
              </a:spcBef>
              <a:buSzPct val="100000"/>
              <a:buNone/>
              <a:defRPr sz="3000"/>
            </a:lvl8pPr>
            <a:lvl9pPr>
              <a:spcBef>
                <a:spcPts val="0"/>
              </a:spcBef>
              <a:buSzPct val="100000"/>
              <a:buNone/>
              <a:defRPr sz="3000"/>
            </a:lvl9pPr>
          </a:lstStyle>
          <a:p/>
        </p:txBody>
      </p:sp>
      <p:sp>
        <p:nvSpPr>
          <p:cNvPr id="13" name="Shape 13"/>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4" name="Shape 14"/>
        <p:cNvGrpSpPr/>
        <p:nvPr/>
      </p:nvGrpSpPr>
      <p:grpSpPr>
        <a:xfrm>
          <a:off x="0" y="0"/>
          <a:ext cx="0" cy="0"/>
          <a:chOff x="0" y="0"/>
          <a:chExt cx="0" cy="0"/>
        </a:xfrm>
      </p:grpSpPr>
      <p:sp>
        <p:nvSpPr>
          <p:cNvPr id="15" name="Shape 15"/>
          <p:cNvSpPr/>
          <p:nvPr/>
        </p:nvSpPr>
        <p:spPr>
          <a:xfrm>
            <a:off x="372035" y="1163170"/>
            <a:ext cx="8399999" cy="3877800"/>
          </a:xfrm>
          <a:prstGeom prst="roundRect">
            <a:avLst>
              <a:gd fmla="val 2970"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16" name="Shape 16"/>
          <p:cNvSpPr/>
          <p:nvPr/>
        </p:nvSpPr>
        <p:spPr>
          <a:xfrm flipH="1" rot="10800000">
            <a:off x="372035" y="59"/>
            <a:ext cx="8399999" cy="1049700"/>
          </a:xfrm>
          <a:prstGeom prst="round2SameRect">
            <a:avLst>
              <a:gd fmla="val 10590" name="adj1"/>
              <a:gd fmla="val 0" name="adj2"/>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17" name="Shape 17"/>
          <p:cNvSpPr txBox="1"/>
          <p:nvPr>
            <p:ph type="title"/>
          </p:nvPr>
        </p:nvSpPr>
        <p:spPr>
          <a:xfrm>
            <a:off x="457200" y="139527"/>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p:nvPr/>
        </p:nvSpPr>
        <p:spPr>
          <a:xfrm>
            <a:off x="372035" y="1163170"/>
            <a:ext cx="4114800" cy="3877800"/>
          </a:xfrm>
          <a:prstGeom prst="roundRect">
            <a:avLst>
              <a:gd fmla="val 3784"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22" name="Shape 22"/>
          <p:cNvSpPr/>
          <p:nvPr/>
        </p:nvSpPr>
        <p:spPr>
          <a:xfrm flipH="1" rot="10800000">
            <a:off x="372035" y="59"/>
            <a:ext cx="8399999" cy="1049700"/>
          </a:xfrm>
          <a:prstGeom prst="round2SameRect">
            <a:avLst>
              <a:gd fmla="val 10590" name="adj1"/>
              <a:gd fmla="val 0" name="adj2"/>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23" name="Shape 23"/>
          <p:cNvSpPr txBox="1"/>
          <p:nvPr>
            <p:ph type="title"/>
          </p:nvPr>
        </p:nvSpPr>
        <p:spPr>
          <a:xfrm>
            <a:off x="457200" y="139527"/>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4" name="Shape 24"/>
          <p:cNvSpPr txBox="1"/>
          <p:nvPr>
            <p:ph idx="1" type="body"/>
          </p:nvPr>
        </p:nvSpPr>
        <p:spPr>
          <a:xfrm>
            <a:off x="457200" y="1200150"/>
            <a:ext cx="3925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5" name="Shape 25"/>
          <p:cNvSpPr/>
          <p:nvPr/>
        </p:nvSpPr>
        <p:spPr>
          <a:xfrm>
            <a:off x="4657164" y="1163170"/>
            <a:ext cx="4114800" cy="3877800"/>
          </a:xfrm>
          <a:prstGeom prst="roundRect">
            <a:avLst>
              <a:gd fmla="val 3784"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26" name="Shape 26"/>
          <p:cNvSpPr txBox="1"/>
          <p:nvPr>
            <p:ph idx="2" type="body"/>
          </p:nvPr>
        </p:nvSpPr>
        <p:spPr>
          <a:xfrm>
            <a:off x="4761353" y="1200150"/>
            <a:ext cx="3925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7" name="Shape 27"/>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p:nvPr/>
        </p:nvSpPr>
        <p:spPr>
          <a:xfrm>
            <a:off x="372035" y="1163170"/>
            <a:ext cx="8399999" cy="3877800"/>
          </a:xfrm>
          <a:prstGeom prst="roundRect">
            <a:avLst>
              <a:gd fmla="val 2970"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30" name="Shape 30"/>
          <p:cNvSpPr/>
          <p:nvPr/>
        </p:nvSpPr>
        <p:spPr>
          <a:xfrm flipH="1" rot="10800000">
            <a:off x="372035" y="59"/>
            <a:ext cx="8399999" cy="1049700"/>
          </a:xfrm>
          <a:prstGeom prst="round2SameRect">
            <a:avLst>
              <a:gd fmla="val 10590" name="adj1"/>
              <a:gd fmla="val 0" name="adj2"/>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31" name="Shape 31"/>
          <p:cNvSpPr txBox="1"/>
          <p:nvPr>
            <p:ph type="title"/>
          </p:nvPr>
        </p:nvSpPr>
        <p:spPr>
          <a:xfrm>
            <a:off x="457200" y="139527"/>
            <a:ext cx="8229600" cy="85740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2" name="Shape 32"/>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3" name="Shape 33"/>
        <p:cNvGrpSpPr/>
        <p:nvPr/>
      </p:nvGrpSpPr>
      <p:grpSpPr>
        <a:xfrm>
          <a:off x="0" y="0"/>
          <a:ext cx="0" cy="0"/>
          <a:chOff x="0" y="0"/>
          <a:chExt cx="0" cy="0"/>
        </a:xfrm>
      </p:grpSpPr>
      <p:sp>
        <p:nvSpPr>
          <p:cNvPr id="34" name="Shape 34"/>
          <p:cNvSpPr txBox="1"/>
          <p:nvPr>
            <p:ph idx="1" type="body"/>
          </p:nvPr>
        </p:nvSpPr>
        <p:spPr>
          <a:xfrm>
            <a:off x="372035" y="4276652"/>
            <a:ext cx="8399999" cy="649199"/>
          </a:xfrm>
          <a:prstGeom prst="rect">
            <a:avLst/>
          </a:prstGeom>
        </p:spPr>
        <p:txBody>
          <a:bodyPr anchorCtr="0" anchor="t" bIns="91425" lIns="91425" rIns="91425" tIns="91425"/>
          <a:lstStyle>
            <a:lvl1pPr>
              <a:spcBef>
                <a:spcPts val="0"/>
              </a:spcBef>
              <a:buClr>
                <a:schemeClr val="lt1"/>
              </a:buClr>
              <a:buSzPct val="100000"/>
              <a:buNone/>
              <a:defRPr b="1" sz="2400">
                <a:solidFill>
                  <a:schemeClr val="lt1"/>
                </a:solidFill>
              </a:defRPr>
            </a:lvl1pPr>
          </a:lstStyle>
          <a:p/>
        </p:txBody>
      </p:sp>
      <p:sp>
        <p:nvSpPr>
          <p:cNvPr id="35" name="Shape 35"/>
          <p:cNvSpPr/>
          <p:nvPr/>
        </p:nvSpPr>
        <p:spPr>
          <a:xfrm>
            <a:off x="372035" y="233279"/>
            <a:ext cx="8399999" cy="3868499"/>
          </a:xfrm>
          <a:prstGeom prst="roundRect">
            <a:avLst>
              <a:gd fmla="val 2776"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36" name="Shape 36"/>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7" name="Shape 37"/>
        <p:cNvGrpSpPr/>
        <p:nvPr/>
      </p:nvGrpSpPr>
      <p:grpSpPr>
        <a:xfrm>
          <a:off x="0" y="0"/>
          <a:ext cx="0" cy="0"/>
          <a:chOff x="0" y="0"/>
          <a:chExt cx="0" cy="0"/>
        </a:xfrm>
      </p:grpSpPr>
      <p:sp>
        <p:nvSpPr>
          <p:cNvPr id="38" name="Shape 38"/>
          <p:cNvSpPr/>
          <p:nvPr/>
        </p:nvSpPr>
        <p:spPr>
          <a:xfrm>
            <a:off x="372035" y="235584"/>
            <a:ext cx="8399999" cy="4672199"/>
          </a:xfrm>
          <a:prstGeom prst="roundRect">
            <a:avLst>
              <a:gd fmla="val 2255" name="adj"/>
            </a:avLst>
          </a:prstGeom>
          <a:solidFill>
            <a:srgbClr val="FFFFFF"/>
          </a:solidFill>
          <a:ln>
            <a:noFill/>
          </a:ln>
        </p:spPr>
        <p:txBody>
          <a:bodyPr anchorCtr="0" anchor="ctr" bIns="45700" lIns="91425" rIns="91425" tIns="45700">
            <a:noAutofit/>
          </a:bodyPr>
          <a:lstStyle/>
          <a:p>
            <a:pPr>
              <a:spcBef>
                <a:spcPts val="0"/>
              </a:spcBef>
              <a:buNone/>
            </a:pPr>
            <a:r>
              <a:t/>
            </a:r>
            <a:endParaRPr/>
          </a:p>
        </p:txBody>
      </p:sp>
      <p:sp>
        <p:nvSpPr>
          <p:cNvPr id="39" name="Shape 39"/>
          <p:cNvSpPr txBox="1"/>
          <p:nvPr>
            <p:ph idx="12" type="sldNum"/>
          </p:nvPr>
        </p:nvSpPr>
        <p:spPr>
          <a:xfrm>
            <a:off x="8607464" y="4749873"/>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139527"/>
            <a:ext cx="8229600" cy="857400"/>
          </a:xfrm>
          <a:prstGeom prst="rect">
            <a:avLst/>
          </a:prstGeom>
          <a:noFill/>
          <a:ln>
            <a:noFill/>
          </a:ln>
        </p:spPr>
        <p:txBody>
          <a:bodyPr anchorCtr="0" anchor="b" bIns="91425" lIns="91425" rIns="91425" tIns="91425"/>
          <a:lstStyle>
            <a:lvl1pPr>
              <a:spcBef>
                <a:spcPts val="0"/>
              </a:spcBef>
              <a:buClr>
                <a:schemeClr val="dk2"/>
              </a:buClr>
              <a:buSzPct val="100000"/>
              <a:buNone/>
              <a:defRPr b="1" sz="3600">
                <a:solidFill>
                  <a:schemeClr val="dk2"/>
                </a:solidFill>
              </a:defRPr>
            </a:lvl1pPr>
            <a:lvl2pPr>
              <a:spcBef>
                <a:spcPts val="0"/>
              </a:spcBef>
              <a:buClr>
                <a:schemeClr val="dk2"/>
              </a:buClr>
              <a:buSzPct val="100000"/>
              <a:buNone/>
              <a:defRPr b="1" sz="3600">
                <a:solidFill>
                  <a:schemeClr val="dk2"/>
                </a:solidFill>
              </a:defRPr>
            </a:lvl2pPr>
            <a:lvl3pPr>
              <a:spcBef>
                <a:spcPts val="0"/>
              </a:spcBef>
              <a:buClr>
                <a:schemeClr val="dk2"/>
              </a:buClr>
              <a:buSzPct val="100000"/>
              <a:buNone/>
              <a:defRPr b="1" sz="3600">
                <a:solidFill>
                  <a:schemeClr val="dk2"/>
                </a:solidFill>
              </a:defRPr>
            </a:lvl3pPr>
            <a:lvl4pPr>
              <a:spcBef>
                <a:spcPts val="0"/>
              </a:spcBef>
              <a:buClr>
                <a:schemeClr val="dk2"/>
              </a:buClr>
              <a:buSzPct val="100000"/>
              <a:buNone/>
              <a:defRPr b="1" sz="3600">
                <a:solidFill>
                  <a:schemeClr val="dk2"/>
                </a:solidFill>
              </a:defRPr>
            </a:lvl4pPr>
            <a:lvl5pPr>
              <a:spcBef>
                <a:spcPts val="0"/>
              </a:spcBef>
              <a:buClr>
                <a:schemeClr val="dk2"/>
              </a:buClr>
              <a:buSzPct val="100000"/>
              <a:buNone/>
              <a:defRPr b="1" sz="3600">
                <a:solidFill>
                  <a:schemeClr val="dk2"/>
                </a:solidFill>
              </a:defRPr>
            </a:lvl5pPr>
            <a:lvl6pPr>
              <a:spcBef>
                <a:spcPts val="0"/>
              </a:spcBef>
              <a:buClr>
                <a:schemeClr val="dk2"/>
              </a:buClr>
              <a:buSzPct val="100000"/>
              <a:buNone/>
              <a:defRPr b="1" sz="3600">
                <a:solidFill>
                  <a:schemeClr val="dk2"/>
                </a:solidFill>
              </a:defRPr>
            </a:lvl6pPr>
            <a:lvl7pPr>
              <a:spcBef>
                <a:spcPts val="0"/>
              </a:spcBef>
              <a:buClr>
                <a:schemeClr val="dk2"/>
              </a:buClr>
              <a:buSzPct val="100000"/>
              <a:buNone/>
              <a:defRPr b="1" sz="3600">
                <a:solidFill>
                  <a:schemeClr val="dk2"/>
                </a:solidFill>
              </a:defRPr>
            </a:lvl7pPr>
            <a:lvl8pPr>
              <a:spcBef>
                <a:spcPts val="0"/>
              </a:spcBef>
              <a:buClr>
                <a:schemeClr val="dk2"/>
              </a:buClr>
              <a:buSzPct val="100000"/>
              <a:buNone/>
              <a:defRPr b="1" sz="3600">
                <a:solidFill>
                  <a:schemeClr val="dk2"/>
                </a:solidFill>
              </a:defRPr>
            </a:lvl8pPr>
            <a:lvl9pPr>
              <a:spcBef>
                <a:spcPts val="0"/>
              </a:spcBef>
              <a:buClr>
                <a:schemeClr val="dk2"/>
              </a:buClr>
              <a:buSzPct val="100000"/>
              <a:buNone/>
              <a:defRPr b="1" sz="3600">
                <a:solidFill>
                  <a:schemeClr val="dk2"/>
                </a:solidFill>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607464" y="4749873"/>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lt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 Id="rId3" Type="http://schemas.openxmlformats.org/officeDocument/2006/relationships/hyperlink" Target="www.changingminds.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 Id="rId3" Type="http://schemas.openxmlformats.org/officeDocument/2006/relationships/hyperlink" Target="http://changingminds.org/techniques/language/modifying_meaning/floppy_language.ht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 name="Shape 40"/>
        <p:cNvGrpSpPr/>
        <p:nvPr/>
      </p:nvGrpSpPr>
      <p:grpSpPr>
        <a:xfrm>
          <a:off x="0" y="0"/>
          <a:ext cx="0" cy="0"/>
          <a:chOff x="0" y="0"/>
          <a:chExt cx="0" cy="0"/>
        </a:xfrm>
      </p:grpSpPr>
      <p:sp>
        <p:nvSpPr>
          <p:cNvPr id="41" name="Shape 41"/>
          <p:cNvSpPr txBox="1"/>
          <p:nvPr>
            <p:ph type="ctrTitle"/>
          </p:nvPr>
        </p:nvSpPr>
        <p:spPr>
          <a:xfrm>
            <a:off x="685800" y="473108"/>
            <a:ext cx="7772400" cy="2842199"/>
          </a:xfrm>
          <a:prstGeom prst="rect">
            <a:avLst/>
          </a:prstGeom>
        </p:spPr>
        <p:txBody>
          <a:bodyPr anchorCtr="0" anchor="b" bIns="91425" lIns="91425" rIns="91425" tIns="91425">
            <a:noAutofit/>
          </a:bodyPr>
          <a:lstStyle/>
          <a:p>
            <a:pPr>
              <a:spcBef>
                <a:spcPts val="0"/>
              </a:spcBef>
              <a:buNone/>
            </a:pPr>
            <a:r>
              <a:rPr lang="en"/>
              <a:t>Arguments</a:t>
            </a:r>
          </a:p>
        </p:txBody>
      </p:sp>
      <p:sp>
        <p:nvSpPr>
          <p:cNvPr id="42" name="Shape 42"/>
          <p:cNvSpPr txBox="1"/>
          <p:nvPr>
            <p:ph idx="1" type="subTitle"/>
          </p:nvPr>
        </p:nvSpPr>
        <p:spPr>
          <a:xfrm>
            <a:off x="685800" y="3896921"/>
            <a:ext cx="7772400" cy="460800"/>
          </a:xfrm>
          <a:prstGeom prst="rect">
            <a:avLst/>
          </a:prstGeom>
        </p:spPr>
        <p:txBody>
          <a:bodyPr anchorCtr="0" anchor="ctr" bIns="91425" lIns="91425" rIns="91425" tIns="91425">
            <a:noAutofit/>
          </a:bodyPr>
          <a:lstStyle/>
          <a:p>
            <a:pPr>
              <a:spcBef>
                <a:spcPts val="0"/>
              </a:spcBef>
              <a:buNone/>
            </a:pPr>
            <a:r>
              <a:rPr lang="en"/>
              <a:t>The Basics of the Toulmin Model</a:t>
            </a:r>
          </a:p>
        </p:txBody>
      </p:sp>
      <p:sp>
        <p:nvSpPr>
          <p:cNvPr id="43" name="Shape 43"/>
          <p:cNvSpPr txBox="1"/>
          <p:nvPr/>
        </p:nvSpPr>
        <p:spPr>
          <a:xfrm>
            <a:off x="6392200" y="4658050"/>
            <a:ext cx="2259599" cy="346799"/>
          </a:xfrm>
          <a:prstGeom prst="rect">
            <a:avLst/>
          </a:prstGeom>
          <a:noFill/>
          <a:ln>
            <a:noFill/>
          </a:ln>
        </p:spPr>
        <p:txBody>
          <a:bodyPr anchorCtr="0" anchor="t" bIns="91425" lIns="91425" rIns="91425" tIns="91425">
            <a:noAutofit/>
          </a:bodyPr>
          <a:lstStyle/>
          <a:p>
            <a:pPr rtl="0">
              <a:spcBef>
                <a:spcPts val="0"/>
              </a:spcBef>
              <a:buNone/>
            </a:pPr>
            <a:r>
              <a:rPr lang="en" u="sng">
                <a:solidFill>
                  <a:schemeClr val="hlink"/>
                </a:solidFill>
                <a:hlinkClick r:id="rId3"/>
              </a:rPr>
              <a:t>www.changingminds.org</a:t>
            </a:r>
          </a:p>
          <a:p>
            <a:pPr>
              <a:spcBef>
                <a:spcPts val="0"/>
              </a:spcBef>
              <a:buNone/>
            </a:pPr>
            <a:r>
              <a:t/>
            </a: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Toulmin Model</a:t>
            </a:r>
          </a:p>
        </p:txBody>
      </p:sp>
      <p:sp>
        <p:nvSpPr>
          <p:cNvPr id="102" name="Shape 102"/>
          <p:cNvSpPr txBox="1"/>
          <p:nvPr>
            <p:ph idx="1" type="body"/>
          </p:nvPr>
        </p:nvSpPr>
        <p:spPr>
          <a:xfrm>
            <a:off x="457200" y="1200150"/>
            <a:ext cx="4120800" cy="3725699"/>
          </a:xfrm>
          <a:prstGeom prst="rect">
            <a:avLst/>
          </a:prstGeom>
        </p:spPr>
        <p:txBody>
          <a:bodyPr anchorCtr="0" anchor="t" bIns="91425" lIns="91425" rIns="91425" tIns="91425">
            <a:noAutofit/>
          </a:bodyPr>
          <a:lstStyle/>
          <a:p>
            <a:pPr rtl="0">
              <a:spcBef>
                <a:spcPts val="0"/>
              </a:spcBef>
              <a:buNone/>
            </a:pPr>
            <a:r>
              <a:rPr lang="en"/>
              <a:t>Backing</a:t>
            </a:r>
          </a:p>
          <a:p>
            <a:pPr rtl="0">
              <a:spcBef>
                <a:spcPts val="0"/>
              </a:spcBef>
              <a:buNone/>
            </a:pPr>
            <a:r>
              <a:t/>
            </a:r>
            <a:endParaRPr/>
          </a:p>
          <a:p>
            <a:pPr rtl="0">
              <a:spcBef>
                <a:spcPts val="0"/>
              </a:spcBef>
              <a:buNone/>
            </a:pPr>
            <a:r>
              <a:rPr lang="en"/>
              <a:t>Qualifiers</a:t>
            </a:r>
          </a:p>
          <a:p>
            <a:pPr rtl="0">
              <a:spcBef>
                <a:spcPts val="0"/>
              </a:spcBef>
              <a:buNone/>
            </a:pPr>
            <a:r>
              <a:t/>
            </a:r>
            <a:endParaRPr/>
          </a:p>
          <a:p>
            <a:pPr rtl="0">
              <a:spcBef>
                <a:spcPts val="0"/>
              </a:spcBef>
              <a:buNone/>
            </a:pPr>
            <a:r>
              <a:rPr lang="en"/>
              <a:t>Counterclaims &amp; Rebuttal</a:t>
            </a:r>
          </a:p>
          <a:p>
            <a:pPr>
              <a:spcBef>
                <a:spcPts val="0"/>
              </a:spcBef>
              <a:buNone/>
            </a:pPr>
            <a:r>
              <a:t/>
            </a:r>
            <a:endParaRPr/>
          </a:p>
        </p:txBody>
      </p:sp>
      <p:pic>
        <p:nvPicPr>
          <p:cNvPr id="103" name="Shape 103"/>
          <p:cNvPicPr preferRelativeResize="0"/>
          <p:nvPr/>
        </p:nvPicPr>
        <p:blipFill>
          <a:blip r:embed="rId3">
            <a:alphaModFix/>
          </a:blip>
          <a:stretch>
            <a:fillRect/>
          </a:stretch>
        </p:blipFill>
        <p:spPr>
          <a:xfrm>
            <a:off x="4707200" y="1200150"/>
            <a:ext cx="3503825" cy="3187899"/>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457200" y="215727"/>
            <a:ext cx="8229600" cy="857400"/>
          </a:xfrm>
          <a:prstGeom prst="rect">
            <a:avLst/>
          </a:prstGeom>
        </p:spPr>
        <p:txBody>
          <a:bodyPr anchorCtr="0" anchor="b" bIns="91425" lIns="91425" rIns="91425" tIns="91425">
            <a:noAutofit/>
          </a:bodyPr>
          <a:lstStyle/>
          <a:p>
            <a:pPr lvl="0" rtl="0">
              <a:spcBef>
                <a:spcPts val="0"/>
              </a:spcBef>
              <a:buNone/>
            </a:pPr>
            <a:r>
              <a:rPr lang="en"/>
              <a:t>Backing</a:t>
            </a:r>
          </a:p>
        </p:txBody>
      </p:sp>
      <p:sp>
        <p:nvSpPr>
          <p:cNvPr id="109" name="Shape 109"/>
          <p:cNvSpPr txBox="1"/>
          <p:nvPr>
            <p:ph idx="1" type="body"/>
          </p:nvPr>
        </p:nvSpPr>
        <p:spPr>
          <a:xfrm>
            <a:off x="457200" y="1276350"/>
            <a:ext cx="8229600" cy="2254800"/>
          </a:xfrm>
          <a:prstGeom prst="rect">
            <a:avLst/>
          </a:prstGeom>
        </p:spPr>
        <p:txBody>
          <a:bodyPr anchorCtr="0" anchor="t" bIns="91425" lIns="91425" rIns="91425" tIns="91425">
            <a:noAutofit/>
          </a:bodyPr>
          <a:lstStyle/>
          <a:p>
            <a:pPr indent="0" marL="63500" marR="63500" rtl="0">
              <a:lnSpc>
                <a:spcPct val="140000"/>
              </a:lnSpc>
              <a:spcBef>
                <a:spcPts val="0"/>
              </a:spcBef>
              <a:spcAft>
                <a:spcPts val="600"/>
              </a:spcAft>
              <a:buNone/>
            </a:pPr>
            <a:r>
              <a:rPr lang="en" sz="2000">
                <a:solidFill>
                  <a:srgbClr val="000000"/>
                </a:solidFill>
              </a:rPr>
              <a:t>The backing (or </a:t>
            </a:r>
            <a:r>
              <a:rPr i="1" lang="en" sz="2000">
                <a:solidFill>
                  <a:srgbClr val="000000"/>
                </a:solidFill>
              </a:rPr>
              <a:t>support</a:t>
            </a:r>
            <a:r>
              <a:rPr lang="en" sz="2000">
                <a:solidFill>
                  <a:srgbClr val="000000"/>
                </a:solidFill>
              </a:rPr>
              <a:t>) for an argument gives additional support to the warrant by answering different questions.</a:t>
            </a:r>
          </a:p>
          <a:p>
            <a:pPr indent="0" marL="38100" marR="38100" rtl="0">
              <a:lnSpc>
                <a:spcPct val="115000"/>
              </a:lnSpc>
              <a:spcBef>
                <a:spcPts val="0"/>
              </a:spcBef>
              <a:buNone/>
            </a:pPr>
            <a:r>
              <a:t/>
            </a:r>
            <a:endParaRPr sz="1100">
              <a:solidFill>
                <a:srgbClr val="000000"/>
              </a:solidFill>
              <a:latin typeface="Verdana"/>
              <a:ea typeface="Verdana"/>
              <a:cs typeface="Verdana"/>
              <a:sym typeface="Verdana"/>
            </a:endParaRPr>
          </a:p>
          <a:p>
            <a:pPr indent="0" lvl="0" marL="63500" marR="63500" rtl="0">
              <a:lnSpc>
                <a:spcPct val="140000"/>
              </a:lnSpc>
              <a:spcBef>
                <a:spcPts val="0"/>
              </a:spcBef>
              <a:spcAft>
                <a:spcPts val="600"/>
              </a:spcAft>
              <a:buNone/>
            </a:pPr>
            <a:r>
              <a:t/>
            </a:r>
            <a:endParaRPr sz="2500">
              <a:solidFill>
                <a:srgbClr val="000000"/>
              </a:solidFill>
            </a:endParaRPr>
          </a:p>
          <a:p>
            <a:pPr lvl="0" rtl="0">
              <a:spcBef>
                <a:spcPts val="0"/>
              </a:spcBef>
              <a:buNone/>
            </a:pPr>
            <a:r>
              <a:t/>
            </a:r>
            <a:endParaRPr/>
          </a:p>
        </p:txBody>
      </p:sp>
      <p:sp>
        <p:nvSpPr>
          <p:cNvPr id="110" name="Shape 110"/>
          <p:cNvSpPr/>
          <p:nvPr/>
        </p:nvSpPr>
        <p:spPr>
          <a:xfrm>
            <a:off x="912850" y="2836350"/>
            <a:ext cx="7044299" cy="1904999"/>
          </a:xfrm>
          <a:prstGeom prst="rect">
            <a:avLst/>
          </a:prstGeom>
          <a:solidFill>
            <a:srgbClr val="FFF2CC"/>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000"/>
              <a:t>Example:</a:t>
            </a:r>
            <a:r>
              <a:rPr lang="en" sz="2000"/>
              <a:t> There is evidence to suggest that cost, more so than preference, influences purchasing choices. A year after New York increased cigarette taxes from $1.25 to $2.75, smoking rates dropped by 12% to a historic low (Harutyunyan, 2009).</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457200" y="215727"/>
            <a:ext cx="8229600" cy="857400"/>
          </a:xfrm>
          <a:prstGeom prst="rect">
            <a:avLst/>
          </a:prstGeom>
        </p:spPr>
        <p:txBody>
          <a:bodyPr anchorCtr="0" anchor="b" bIns="91425" lIns="91425" rIns="91425" tIns="91425">
            <a:noAutofit/>
          </a:bodyPr>
          <a:lstStyle/>
          <a:p>
            <a:pPr lvl="0" rtl="0">
              <a:spcBef>
                <a:spcPts val="0"/>
              </a:spcBef>
              <a:buNone/>
            </a:pPr>
            <a:r>
              <a:rPr lang="en"/>
              <a:t>Qualifiers</a:t>
            </a:r>
          </a:p>
        </p:txBody>
      </p:sp>
      <p:sp>
        <p:nvSpPr>
          <p:cNvPr id="116" name="Shape 116"/>
          <p:cNvSpPr txBox="1"/>
          <p:nvPr>
            <p:ph idx="1" type="body"/>
          </p:nvPr>
        </p:nvSpPr>
        <p:spPr>
          <a:xfrm>
            <a:off x="457200" y="1123950"/>
            <a:ext cx="8229600" cy="2254800"/>
          </a:xfrm>
          <a:prstGeom prst="rect">
            <a:avLst/>
          </a:prstGeom>
        </p:spPr>
        <p:txBody>
          <a:bodyPr anchorCtr="0" anchor="t" bIns="91425" lIns="91425" rIns="91425" tIns="91425">
            <a:noAutofit/>
          </a:bodyPr>
          <a:lstStyle/>
          <a:p>
            <a:pPr indent="0" marL="63500" marR="63500" rtl="0">
              <a:lnSpc>
                <a:spcPct val="115000"/>
              </a:lnSpc>
              <a:spcBef>
                <a:spcPts val="0"/>
              </a:spcBef>
              <a:spcAft>
                <a:spcPts val="600"/>
              </a:spcAft>
              <a:buNone/>
            </a:pPr>
            <a:r>
              <a:rPr lang="en" sz="2000">
                <a:solidFill>
                  <a:srgbClr val="000000"/>
                </a:solidFill>
              </a:rPr>
              <a:t>The qualifier (or </a:t>
            </a:r>
            <a:r>
              <a:rPr i="1" lang="en" sz="2000">
                <a:solidFill>
                  <a:srgbClr val="000000"/>
                </a:solidFill>
              </a:rPr>
              <a:t>modal qualifier</a:t>
            </a:r>
            <a:r>
              <a:rPr lang="en" sz="2000">
                <a:solidFill>
                  <a:srgbClr val="000000"/>
                </a:solidFill>
              </a:rPr>
              <a:t>)</a:t>
            </a:r>
            <a:r>
              <a:rPr i="1" lang="en" sz="2000">
                <a:solidFill>
                  <a:srgbClr val="000000"/>
                </a:solidFill>
              </a:rPr>
              <a:t> </a:t>
            </a:r>
            <a:r>
              <a:rPr lang="en" sz="2000">
                <a:solidFill>
                  <a:srgbClr val="000000"/>
                </a:solidFill>
              </a:rPr>
              <a:t>indicates the strength of the leap from the data to the warrant and may limit how universally the claim applies. They include words such as 'most', 'usually', 'always' or 'sometimes'. Arguments may hence range from strong assertions to generally quite </a:t>
            </a:r>
            <a:r>
              <a:rPr lang="en" sz="2000">
                <a:solidFill>
                  <a:srgbClr val="000000"/>
                </a:solidFill>
                <a:hlinkClick r:id="rId3"/>
              </a:rPr>
              <a:t>floppy</a:t>
            </a:r>
            <a:r>
              <a:rPr lang="en" sz="2000">
                <a:solidFill>
                  <a:srgbClr val="000000"/>
                </a:solidFill>
              </a:rPr>
              <a:t> with vague and often rather uncertain kinds of statement.</a:t>
            </a:r>
          </a:p>
          <a:p>
            <a:pPr indent="0" lvl="0" marL="63500" marR="63500" rtl="0">
              <a:lnSpc>
                <a:spcPct val="140000"/>
              </a:lnSpc>
              <a:spcBef>
                <a:spcPts val="0"/>
              </a:spcBef>
              <a:spcAft>
                <a:spcPts val="600"/>
              </a:spcAft>
              <a:buNone/>
            </a:pPr>
            <a:r>
              <a:t/>
            </a:r>
            <a:endParaRPr sz="2000">
              <a:solidFill>
                <a:srgbClr val="000000"/>
              </a:solidFill>
            </a:endParaRPr>
          </a:p>
          <a:p>
            <a:pPr indent="0" lvl="0" marL="38100" marR="38100" rtl="0">
              <a:lnSpc>
                <a:spcPct val="115000"/>
              </a:lnSpc>
              <a:spcBef>
                <a:spcPts val="0"/>
              </a:spcBef>
              <a:buNone/>
            </a:pPr>
            <a:r>
              <a:t/>
            </a:r>
            <a:endParaRPr sz="1100">
              <a:solidFill>
                <a:srgbClr val="000000"/>
              </a:solidFill>
              <a:latin typeface="Verdana"/>
              <a:ea typeface="Verdana"/>
              <a:cs typeface="Verdana"/>
              <a:sym typeface="Verdana"/>
            </a:endParaRPr>
          </a:p>
          <a:p>
            <a:pPr indent="0" lvl="0" marL="63500" marR="63500" rtl="0">
              <a:lnSpc>
                <a:spcPct val="140000"/>
              </a:lnSpc>
              <a:spcBef>
                <a:spcPts val="0"/>
              </a:spcBef>
              <a:spcAft>
                <a:spcPts val="600"/>
              </a:spcAft>
              <a:buNone/>
            </a:pPr>
            <a:r>
              <a:t/>
            </a:r>
            <a:endParaRPr sz="2500">
              <a:solidFill>
                <a:srgbClr val="000000"/>
              </a:solidFill>
            </a:endParaRPr>
          </a:p>
          <a:p>
            <a:pPr lvl="0" rtl="0">
              <a:spcBef>
                <a:spcPts val="0"/>
              </a:spcBef>
              <a:buNone/>
            </a:pPr>
            <a:r>
              <a:t/>
            </a:r>
            <a:endParaRPr/>
          </a:p>
        </p:txBody>
      </p:sp>
      <p:sp>
        <p:nvSpPr>
          <p:cNvPr id="117" name="Shape 117"/>
          <p:cNvSpPr/>
          <p:nvPr/>
        </p:nvSpPr>
        <p:spPr>
          <a:xfrm>
            <a:off x="695275" y="3531150"/>
            <a:ext cx="7832699" cy="1325399"/>
          </a:xfrm>
          <a:prstGeom prst="rect">
            <a:avLst/>
          </a:prstGeom>
          <a:solidFill>
            <a:srgbClr val="D9D2E9"/>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indent="0" marL="0" rtl="0">
              <a:lnSpc>
                <a:spcPct val="115000"/>
              </a:lnSpc>
              <a:spcBef>
                <a:spcPts val="0"/>
              </a:spcBef>
              <a:buNone/>
            </a:pPr>
            <a:r>
              <a:t/>
            </a:r>
            <a:endParaRPr b="1" sz="1700"/>
          </a:p>
          <a:p>
            <a:pPr indent="0" marL="0" rtl="0">
              <a:lnSpc>
                <a:spcPct val="115000"/>
              </a:lnSpc>
              <a:spcBef>
                <a:spcPts val="0"/>
              </a:spcBef>
              <a:buNone/>
            </a:pPr>
            <a:r>
              <a:rPr b="1" lang="en" sz="1700"/>
              <a:t>Example:</a:t>
            </a:r>
            <a:r>
              <a:rPr lang="en" sz="1700"/>
              <a:t> However, if precautions are taken to ensure equal access to healthy food </a:t>
            </a:r>
            <a:r>
              <a:rPr lang="en" sz="1700" u="sng"/>
              <a:t>among all citizens</a:t>
            </a:r>
            <a:r>
              <a:rPr lang="en" sz="1700"/>
              <a:t>, then using the “carrot” of subsidized healthy food and nutrition education along with the “stick” of a food tax, the typical American diet can-- and should-- be changed for the better.</a:t>
            </a:r>
          </a:p>
          <a:p>
            <a:pPr lvl="0" rtl="0">
              <a:spcBef>
                <a:spcPts val="0"/>
              </a:spcBef>
              <a:buNone/>
            </a:pPr>
            <a:r>
              <a:t/>
            </a:r>
            <a:endParaRPr sz="2000"/>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457200" y="215727"/>
            <a:ext cx="8229600" cy="857400"/>
          </a:xfrm>
          <a:prstGeom prst="rect">
            <a:avLst/>
          </a:prstGeom>
        </p:spPr>
        <p:txBody>
          <a:bodyPr anchorCtr="0" anchor="b" bIns="91425" lIns="91425" rIns="91425" tIns="91425">
            <a:noAutofit/>
          </a:bodyPr>
          <a:lstStyle/>
          <a:p>
            <a:pPr lvl="0" rtl="0">
              <a:spcBef>
                <a:spcPts val="0"/>
              </a:spcBef>
              <a:buNone/>
            </a:pPr>
            <a:r>
              <a:rPr lang="en"/>
              <a:t>Counterclaims/Rebuttals</a:t>
            </a:r>
          </a:p>
        </p:txBody>
      </p:sp>
      <p:sp>
        <p:nvSpPr>
          <p:cNvPr id="123" name="Shape 123"/>
          <p:cNvSpPr txBox="1"/>
          <p:nvPr>
            <p:ph idx="1" type="body"/>
          </p:nvPr>
        </p:nvSpPr>
        <p:spPr>
          <a:xfrm>
            <a:off x="456050" y="1123950"/>
            <a:ext cx="8383199" cy="1799399"/>
          </a:xfrm>
          <a:prstGeom prst="rect">
            <a:avLst/>
          </a:prstGeom>
        </p:spPr>
        <p:txBody>
          <a:bodyPr anchorCtr="0" anchor="t" bIns="91425" lIns="91425" rIns="91425" tIns="91425">
            <a:noAutofit/>
          </a:bodyPr>
          <a:lstStyle/>
          <a:p>
            <a:pPr indent="0" marL="63500" marR="63500" rtl="0">
              <a:lnSpc>
                <a:spcPct val="100000"/>
              </a:lnSpc>
              <a:spcBef>
                <a:spcPts val="0"/>
              </a:spcBef>
              <a:spcAft>
                <a:spcPts val="600"/>
              </a:spcAft>
              <a:buNone/>
            </a:pPr>
            <a:r>
              <a:rPr lang="en" sz="2000">
                <a:solidFill>
                  <a:srgbClr val="000000"/>
                </a:solidFill>
              </a:rPr>
              <a:t>Despite the careful construction of the argument, there may still be counter-arguments that can be used. These may be rebutted either through a continued dialogue, or by pre-empting the counter-argument by giving the rebuttal during the initial presentation of the argument.</a:t>
            </a:r>
          </a:p>
          <a:p>
            <a:pPr indent="0" marL="63500" marR="63500" rtl="0">
              <a:lnSpc>
                <a:spcPct val="140000"/>
              </a:lnSpc>
              <a:spcBef>
                <a:spcPts val="0"/>
              </a:spcBef>
              <a:spcAft>
                <a:spcPts val="600"/>
              </a:spcAft>
              <a:buNone/>
            </a:pPr>
            <a:r>
              <a:t/>
            </a:r>
            <a:endParaRPr sz="1100">
              <a:solidFill>
                <a:srgbClr val="000000"/>
              </a:solidFill>
              <a:latin typeface="Verdana"/>
              <a:ea typeface="Verdana"/>
              <a:cs typeface="Verdana"/>
              <a:sym typeface="Verdana"/>
            </a:endParaRPr>
          </a:p>
          <a:p>
            <a:pPr indent="0" lvl="0" marL="63500" marR="63500" rtl="0">
              <a:lnSpc>
                <a:spcPct val="115000"/>
              </a:lnSpc>
              <a:spcBef>
                <a:spcPts val="0"/>
              </a:spcBef>
              <a:spcAft>
                <a:spcPts val="600"/>
              </a:spcAft>
              <a:buNone/>
            </a:pPr>
            <a:r>
              <a:t/>
            </a:r>
            <a:endParaRPr sz="2000">
              <a:solidFill>
                <a:srgbClr val="000000"/>
              </a:solidFill>
            </a:endParaRPr>
          </a:p>
          <a:p>
            <a:pPr indent="0" lvl="0" marL="63500" marR="63500" rtl="0">
              <a:lnSpc>
                <a:spcPct val="140000"/>
              </a:lnSpc>
              <a:spcBef>
                <a:spcPts val="0"/>
              </a:spcBef>
              <a:spcAft>
                <a:spcPts val="600"/>
              </a:spcAft>
              <a:buNone/>
            </a:pPr>
            <a:r>
              <a:t/>
            </a:r>
            <a:endParaRPr sz="2000">
              <a:solidFill>
                <a:srgbClr val="000000"/>
              </a:solidFill>
            </a:endParaRPr>
          </a:p>
          <a:p>
            <a:pPr indent="0" lvl="0" marL="38100" marR="38100" rtl="0">
              <a:lnSpc>
                <a:spcPct val="115000"/>
              </a:lnSpc>
              <a:spcBef>
                <a:spcPts val="0"/>
              </a:spcBef>
              <a:buNone/>
            </a:pPr>
            <a:r>
              <a:t/>
            </a:r>
            <a:endParaRPr sz="1100">
              <a:solidFill>
                <a:srgbClr val="000000"/>
              </a:solidFill>
              <a:latin typeface="Verdana"/>
              <a:ea typeface="Verdana"/>
              <a:cs typeface="Verdana"/>
              <a:sym typeface="Verdana"/>
            </a:endParaRPr>
          </a:p>
          <a:p>
            <a:pPr indent="0" lvl="0" marL="63500" marR="63500" rtl="0">
              <a:lnSpc>
                <a:spcPct val="140000"/>
              </a:lnSpc>
              <a:spcBef>
                <a:spcPts val="0"/>
              </a:spcBef>
              <a:spcAft>
                <a:spcPts val="600"/>
              </a:spcAft>
              <a:buNone/>
            </a:pPr>
            <a:r>
              <a:t/>
            </a:r>
            <a:endParaRPr sz="2500">
              <a:solidFill>
                <a:srgbClr val="000000"/>
              </a:solidFill>
            </a:endParaRPr>
          </a:p>
          <a:p>
            <a:pPr lvl="0" rtl="0">
              <a:spcBef>
                <a:spcPts val="0"/>
              </a:spcBef>
              <a:buNone/>
            </a:pPr>
            <a:r>
              <a:t/>
            </a:r>
            <a:endParaRPr/>
          </a:p>
        </p:txBody>
      </p:sp>
      <p:sp>
        <p:nvSpPr>
          <p:cNvPr id="124" name="Shape 124"/>
          <p:cNvSpPr/>
          <p:nvPr/>
        </p:nvSpPr>
        <p:spPr>
          <a:xfrm>
            <a:off x="533400" y="2697475"/>
            <a:ext cx="8070899" cy="2219399"/>
          </a:xfrm>
          <a:prstGeom prst="rect">
            <a:avLst/>
          </a:prstGeom>
          <a:solidFill>
            <a:srgbClr val="CFE2F3"/>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indent="0" lvl="0" marL="0" rtl="0">
              <a:lnSpc>
                <a:spcPct val="115000"/>
              </a:lnSpc>
              <a:spcBef>
                <a:spcPts val="0"/>
              </a:spcBef>
              <a:buNone/>
            </a:pPr>
            <a:r>
              <a:rPr b="1" lang="en" sz="1600"/>
              <a:t>Example:</a:t>
            </a:r>
            <a:r>
              <a:rPr lang="en" sz="1600"/>
              <a:t> </a:t>
            </a:r>
            <a:r>
              <a:rPr lang="en" sz="1600" u="sng">
                <a:latin typeface="Verdana"/>
                <a:ea typeface="Verdana"/>
                <a:cs typeface="Verdana"/>
                <a:sym typeface="Verdana"/>
              </a:rPr>
              <a:t>Although some might argue</a:t>
            </a:r>
            <a:r>
              <a:rPr lang="en" sz="1600">
                <a:latin typeface="Verdana"/>
                <a:ea typeface="Verdana"/>
                <a:cs typeface="Verdana"/>
                <a:sym typeface="Verdana"/>
              </a:rPr>
              <a:t> that smoking is more of a lifestyle choice than eating, </a:t>
            </a:r>
            <a:r>
              <a:rPr i="1" lang="en" sz="1600">
                <a:latin typeface="Verdana"/>
                <a:ea typeface="Verdana"/>
                <a:cs typeface="Verdana"/>
                <a:sym typeface="Verdana"/>
              </a:rPr>
              <a:t>it is rather the choice of</a:t>
            </a:r>
            <a:r>
              <a:rPr lang="en" sz="1600">
                <a:latin typeface="Verdana"/>
                <a:ea typeface="Verdana"/>
                <a:cs typeface="Verdana"/>
                <a:sym typeface="Verdana"/>
              </a:rPr>
              <a:t> what foods to eat which will hopefully be affected in the long run. </a:t>
            </a:r>
            <a:r>
              <a:rPr lang="en" sz="1600" u="sng">
                <a:latin typeface="Verdana"/>
                <a:ea typeface="Verdana"/>
                <a:cs typeface="Verdana"/>
                <a:sym typeface="Verdana"/>
              </a:rPr>
              <a:t>Additionally, this tax might hurt those in areas with little </a:t>
            </a:r>
            <a:r>
              <a:rPr lang="en" sz="1600">
                <a:latin typeface="Verdana"/>
                <a:ea typeface="Verdana"/>
                <a:cs typeface="Verdana"/>
                <a:sym typeface="Verdana"/>
              </a:rPr>
              <a:t>access to fresh produce and whole grains, such as in low-income urban areas; </a:t>
            </a:r>
            <a:r>
              <a:rPr i="1" lang="en" sz="1600">
                <a:latin typeface="Verdana"/>
                <a:ea typeface="Verdana"/>
                <a:cs typeface="Verdana"/>
                <a:sym typeface="Verdana"/>
              </a:rPr>
              <a:t>therefore the “junk food tax” would only work if healthy food choices are made not only affordable but easily available to </a:t>
            </a:r>
            <a:r>
              <a:rPr lang="en" sz="1600">
                <a:latin typeface="Verdana"/>
                <a:ea typeface="Verdana"/>
                <a:cs typeface="Verdana"/>
                <a:sym typeface="Verdana"/>
              </a:rPr>
              <a:t>low-income consumers through the use of subsidies (Marsh, 2011). However, if precautions are taken to</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x="0" y="0"/>
          <a:ext cx="0" cy="0"/>
          <a:chOff x="0" y="0"/>
          <a:chExt cx="0" cy="0"/>
        </a:xfrm>
      </p:grpSpPr>
      <p:sp>
        <p:nvSpPr>
          <p:cNvPr id="48" name="Shape 48"/>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What is the Toulmin Model?</a:t>
            </a:r>
          </a:p>
        </p:txBody>
      </p:sp>
      <p:sp>
        <p:nvSpPr>
          <p:cNvPr id="49" name="Shape 49"/>
          <p:cNvSpPr txBox="1"/>
          <p:nvPr>
            <p:ph idx="1" type="body"/>
          </p:nvPr>
        </p:nvSpPr>
        <p:spPr>
          <a:xfrm>
            <a:off x="457200" y="1200150"/>
            <a:ext cx="4035599" cy="3463199"/>
          </a:xfrm>
          <a:prstGeom prst="rect">
            <a:avLst/>
          </a:prstGeom>
        </p:spPr>
        <p:txBody>
          <a:bodyPr anchorCtr="0" anchor="t" bIns="91425" lIns="91425" rIns="91425" tIns="91425">
            <a:noAutofit/>
          </a:bodyPr>
          <a:lstStyle/>
          <a:p>
            <a:pPr>
              <a:spcBef>
                <a:spcPts val="0"/>
              </a:spcBef>
              <a:buNone/>
            </a:pPr>
            <a:r>
              <a:rPr lang="en" sz="2500"/>
              <a:t>A basic formula for forming arguments, the Toulmin model is great for creating your own argument, or for evaluating the argument of another.</a:t>
            </a:r>
          </a:p>
        </p:txBody>
      </p:sp>
      <p:pic>
        <p:nvPicPr>
          <p:cNvPr id="50" name="Shape 50"/>
          <p:cNvPicPr preferRelativeResize="0"/>
          <p:nvPr/>
        </p:nvPicPr>
        <p:blipFill>
          <a:blip r:embed="rId3">
            <a:alphaModFix/>
          </a:blip>
          <a:stretch>
            <a:fillRect/>
          </a:stretch>
        </p:blipFill>
        <p:spPr>
          <a:xfrm>
            <a:off x="4707200" y="1200150"/>
            <a:ext cx="3503825" cy="318789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x="0" y="0"/>
          <a:ext cx="0" cy="0"/>
          <a:chOff x="0" y="0"/>
          <a:chExt cx="0" cy="0"/>
        </a:xfrm>
      </p:grpSpPr>
      <p:sp>
        <p:nvSpPr>
          <p:cNvPr id="55" name="Shape 55"/>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The Basic Components </a:t>
            </a:r>
          </a:p>
        </p:txBody>
      </p:sp>
      <p:sp>
        <p:nvSpPr>
          <p:cNvPr id="56" name="Shape 56"/>
          <p:cNvSpPr txBox="1"/>
          <p:nvPr>
            <p:ph idx="1" type="body"/>
          </p:nvPr>
        </p:nvSpPr>
        <p:spPr>
          <a:xfrm>
            <a:off x="4554775" y="1200150"/>
            <a:ext cx="4131900" cy="3725699"/>
          </a:xfrm>
          <a:prstGeom prst="rect">
            <a:avLst/>
          </a:prstGeom>
        </p:spPr>
        <p:txBody>
          <a:bodyPr anchorCtr="0" anchor="t" bIns="91425" lIns="91425" rIns="91425" tIns="91425">
            <a:noAutofit/>
          </a:bodyPr>
          <a:lstStyle/>
          <a:p>
            <a:pPr rtl="0">
              <a:spcBef>
                <a:spcPts val="0"/>
              </a:spcBef>
              <a:buNone/>
            </a:pPr>
            <a:r>
              <a:rPr lang="en"/>
              <a:t>Claim</a:t>
            </a:r>
          </a:p>
          <a:p>
            <a:pPr rtl="0">
              <a:spcBef>
                <a:spcPts val="0"/>
              </a:spcBef>
              <a:buNone/>
            </a:pPr>
            <a:r>
              <a:t/>
            </a:r>
            <a:endParaRPr/>
          </a:p>
          <a:p>
            <a:pPr rtl="0">
              <a:spcBef>
                <a:spcPts val="0"/>
              </a:spcBef>
              <a:buNone/>
            </a:pPr>
            <a:r>
              <a:rPr lang="en"/>
              <a:t>Data (Grounds)</a:t>
            </a:r>
          </a:p>
          <a:p>
            <a:pPr rtl="0">
              <a:spcBef>
                <a:spcPts val="0"/>
              </a:spcBef>
              <a:buNone/>
            </a:pPr>
            <a:r>
              <a:t/>
            </a:r>
            <a:endParaRPr/>
          </a:p>
          <a:p>
            <a:pPr>
              <a:spcBef>
                <a:spcPts val="0"/>
              </a:spcBef>
              <a:buNone/>
            </a:pPr>
            <a:r>
              <a:rPr lang="en"/>
              <a:t>Warrant</a:t>
            </a:r>
          </a:p>
        </p:txBody>
      </p:sp>
      <p:pic>
        <p:nvPicPr>
          <p:cNvPr id="57" name="Shape 57"/>
          <p:cNvPicPr preferRelativeResize="0"/>
          <p:nvPr/>
        </p:nvPicPr>
        <p:blipFill>
          <a:blip r:embed="rId3">
            <a:alphaModFix/>
          </a:blip>
          <a:stretch>
            <a:fillRect/>
          </a:stretch>
        </p:blipFill>
        <p:spPr>
          <a:xfrm>
            <a:off x="663650" y="1329825"/>
            <a:ext cx="3705225" cy="19812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Claims</a:t>
            </a:r>
          </a:p>
        </p:txBody>
      </p:sp>
      <p:sp>
        <p:nvSpPr>
          <p:cNvPr id="63" name="Shape 63"/>
          <p:cNvSpPr txBox="1"/>
          <p:nvPr>
            <p:ph idx="1" type="body"/>
          </p:nvPr>
        </p:nvSpPr>
        <p:spPr>
          <a:xfrm>
            <a:off x="457200" y="1200150"/>
            <a:ext cx="8229600" cy="2254800"/>
          </a:xfrm>
          <a:prstGeom prst="rect">
            <a:avLst/>
          </a:prstGeom>
        </p:spPr>
        <p:txBody>
          <a:bodyPr anchorCtr="0" anchor="t" bIns="91425" lIns="91425" rIns="91425" tIns="91425">
            <a:noAutofit/>
          </a:bodyPr>
          <a:lstStyle/>
          <a:p>
            <a:pPr indent="0" marL="63500" marR="63500" rtl="0">
              <a:lnSpc>
                <a:spcPct val="140000"/>
              </a:lnSpc>
              <a:spcBef>
                <a:spcPts val="0"/>
              </a:spcBef>
              <a:spcAft>
                <a:spcPts val="600"/>
              </a:spcAft>
              <a:buNone/>
            </a:pPr>
            <a:r>
              <a:rPr lang="en" sz="2500">
                <a:solidFill>
                  <a:srgbClr val="000000"/>
                </a:solidFill>
              </a:rPr>
              <a:t>A claim is a statement that you are asking the other person to accept. This includes information you are asking them to accept as true or actions you want them to accept and enact.</a:t>
            </a:r>
          </a:p>
          <a:p>
            <a:pPr>
              <a:spcBef>
                <a:spcPts val="0"/>
              </a:spcBef>
              <a:buNone/>
            </a:pPr>
            <a:r>
              <a:t/>
            </a:r>
            <a:endParaRPr/>
          </a:p>
        </p:txBody>
      </p:sp>
      <p:sp>
        <p:nvSpPr>
          <p:cNvPr id="64" name="Shape 64"/>
          <p:cNvSpPr/>
          <p:nvPr/>
        </p:nvSpPr>
        <p:spPr>
          <a:xfrm>
            <a:off x="1186950" y="3658175"/>
            <a:ext cx="6770100" cy="1007100"/>
          </a:xfrm>
          <a:prstGeom prst="rect">
            <a:avLst/>
          </a:prstGeom>
          <a:solidFill>
            <a:srgbClr val="F4CCCC"/>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a:spcBef>
                <a:spcPts val="0"/>
              </a:spcBef>
              <a:buNone/>
            </a:pPr>
            <a:r>
              <a:rPr b="1" lang="en" sz="2000"/>
              <a:t>Example:</a:t>
            </a:r>
            <a:r>
              <a:rPr lang="en" sz="2000"/>
              <a:t> Schools should be required to start school no later than eight am.</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Grounds/Data</a:t>
            </a:r>
          </a:p>
        </p:txBody>
      </p:sp>
      <p:sp>
        <p:nvSpPr>
          <p:cNvPr id="70" name="Shape 70"/>
          <p:cNvSpPr txBox="1"/>
          <p:nvPr>
            <p:ph idx="1" type="body"/>
          </p:nvPr>
        </p:nvSpPr>
        <p:spPr>
          <a:xfrm>
            <a:off x="457200" y="1200150"/>
            <a:ext cx="8229600" cy="2332200"/>
          </a:xfrm>
          <a:prstGeom prst="rect">
            <a:avLst/>
          </a:prstGeom>
        </p:spPr>
        <p:txBody>
          <a:bodyPr anchorCtr="0" anchor="t" bIns="91425" lIns="91425" rIns="91425" tIns="91425">
            <a:noAutofit/>
          </a:bodyPr>
          <a:lstStyle/>
          <a:p>
            <a:pPr indent="0" marL="63500" marR="63500" rtl="0">
              <a:lnSpc>
                <a:spcPct val="140000"/>
              </a:lnSpc>
              <a:spcBef>
                <a:spcPts val="0"/>
              </a:spcBef>
              <a:spcAft>
                <a:spcPts val="600"/>
              </a:spcAft>
              <a:buNone/>
            </a:pPr>
            <a:r>
              <a:rPr lang="en" sz="2000">
                <a:solidFill>
                  <a:srgbClr val="000000"/>
                </a:solidFill>
              </a:rPr>
              <a:t>The grounds (or </a:t>
            </a:r>
            <a:r>
              <a:rPr i="1" lang="en" sz="2000">
                <a:solidFill>
                  <a:srgbClr val="000000"/>
                </a:solidFill>
              </a:rPr>
              <a:t>data</a:t>
            </a:r>
            <a:r>
              <a:rPr lang="en" sz="2000">
                <a:solidFill>
                  <a:srgbClr val="000000"/>
                </a:solidFill>
              </a:rPr>
              <a:t>) is the basis of real persuasion and is made up of data and hard facts, plus the reasoning behind the claim. It is the 'truth' on which the claim is based. Grounds may also include proof of expertise and the basic premises on which the rest of the argument is built.</a:t>
            </a:r>
          </a:p>
          <a:p>
            <a:pPr>
              <a:spcBef>
                <a:spcPts val="0"/>
              </a:spcBef>
              <a:buNone/>
            </a:pPr>
            <a:r>
              <a:t/>
            </a:r>
            <a:endParaRPr/>
          </a:p>
        </p:txBody>
      </p:sp>
      <p:sp>
        <p:nvSpPr>
          <p:cNvPr id="71" name="Shape 71"/>
          <p:cNvSpPr/>
          <p:nvPr/>
        </p:nvSpPr>
        <p:spPr>
          <a:xfrm>
            <a:off x="1059900" y="3532350"/>
            <a:ext cx="7024199" cy="1334399"/>
          </a:xfrm>
          <a:prstGeom prst="rect">
            <a:avLst/>
          </a:prstGeom>
          <a:solidFill>
            <a:srgbClr val="A2C4C9"/>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000"/>
              <a:t>Example:</a:t>
            </a:r>
            <a:r>
              <a:rPr lang="en" sz="2000"/>
              <a:t> Recent studies have revealed that many teens are not getting enough sleep. According to the National Sleep Foundation, teens require a minimum of eight to ten hours a night.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457200" y="139527"/>
            <a:ext cx="8229600" cy="857400"/>
          </a:xfrm>
          <a:prstGeom prst="rect">
            <a:avLst/>
          </a:prstGeom>
        </p:spPr>
        <p:txBody>
          <a:bodyPr anchorCtr="0" anchor="b" bIns="91425" lIns="91425" rIns="91425" tIns="91425">
            <a:noAutofit/>
          </a:bodyPr>
          <a:lstStyle/>
          <a:p>
            <a:pPr lvl="0" rtl="0">
              <a:spcBef>
                <a:spcPts val="0"/>
              </a:spcBef>
              <a:buNone/>
            </a:pPr>
            <a:r>
              <a:rPr lang="en"/>
              <a:t>Warrant</a:t>
            </a:r>
          </a:p>
        </p:txBody>
      </p:sp>
      <p:sp>
        <p:nvSpPr>
          <p:cNvPr id="77" name="Shape 77"/>
          <p:cNvSpPr txBox="1"/>
          <p:nvPr>
            <p:ph idx="1" type="body"/>
          </p:nvPr>
        </p:nvSpPr>
        <p:spPr>
          <a:xfrm>
            <a:off x="457200" y="1200150"/>
            <a:ext cx="8229600" cy="2098799"/>
          </a:xfrm>
          <a:prstGeom prst="rect">
            <a:avLst/>
          </a:prstGeom>
        </p:spPr>
        <p:txBody>
          <a:bodyPr anchorCtr="0" anchor="t" bIns="91425" lIns="91425" rIns="91425" tIns="91425">
            <a:noAutofit/>
          </a:bodyPr>
          <a:lstStyle/>
          <a:p>
            <a:pPr indent="0" marL="63500" marR="63500" rtl="0">
              <a:lnSpc>
                <a:spcPct val="140000"/>
              </a:lnSpc>
              <a:spcBef>
                <a:spcPts val="0"/>
              </a:spcBef>
              <a:spcAft>
                <a:spcPts val="600"/>
              </a:spcAft>
              <a:buNone/>
            </a:pPr>
            <a:r>
              <a:rPr lang="en" sz="2000">
                <a:solidFill>
                  <a:srgbClr val="000000"/>
                </a:solidFill>
              </a:rPr>
              <a:t>A warrant links data and other grounds to a claim, legitimizing the claim by showing the grounds to be relevant. The warrant may be explicit or unspoken and implicit. It answers the question '</a:t>
            </a:r>
            <a:r>
              <a:rPr i="1" lang="en" sz="2000">
                <a:solidFill>
                  <a:srgbClr val="000000"/>
                </a:solidFill>
              </a:rPr>
              <a:t>Why </a:t>
            </a:r>
            <a:r>
              <a:rPr lang="en" sz="2000">
                <a:solidFill>
                  <a:srgbClr val="000000"/>
                </a:solidFill>
              </a:rPr>
              <a:t>does that data mean your claim is true?'</a:t>
            </a:r>
          </a:p>
          <a:p>
            <a:pPr indent="0" lvl="0" marL="63500" marR="63500" rtl="0">
              <a:lnSpc>
                <a:spcPct val="140000"/>
              </a:lnSpc>
              <a:spcBef>
                <a:spcPts val="0"/>
              </a:spcBef>
              <a:spcAft>
                <a:spcPts val="600"/>
              </a:spcAft>
              <a:buNone/>
            </a:pPr>
            <a:r>
              <a:t/>
            </a:r>
            <a:endParaRPr sz="2000">
              <a:solidFill>
                <a:srgbClr val="000000"/>
              </a:solidFill>
            </a:endParaRPr>
          </a:p>
          <a:p>
            <a:pPr lvl="0" rtl="0">
              <a:spcBef>
                <a:spcPts val="0"/>
              </a:spcBef>
              <a:buNone/>
            </a:pPr>
            <a:r>
              <a:t/>
            </a:r>
            <a:endParaRPr/>
          </a:p>
        </p:txBody>
      </p:sp>
      <p:sp>
        <p:nvSpPr>
          <p:cNvPr id="78" name="Shape 78"/>
          <p:cNvSpPr/>
          <p:nvPr/>
        </p:nvSpPr>
        <p:spPr>
          <a:xfrm>
            <a:off x="1059900" y="3532350"/>
            <a:ext cx="7024199" cy="1334399"/>
          </a:xfrm>
          <a:prstGeom prst="rect">
            <a:avLst/>
          </a:prstGeom>
          <a:solidFill>
            <a:srgbClr val="D9EAD3"/>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sz="2000"/>
              <a:t>Example:</a:t>
            </a:r>
            <a:r>
              <a:rPr lang="en" sz="2000"/>
              <a:t> Starting school later, would assure that students are able to get the necessary hours of sleep needed to function at their optimal levels at school.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Put it together</a:t>
            </a:r>
          </a:p>
        </p:txBody>
      </p:sp>
      <p:sp>
        <p:nvSpPr>
          <p:cNvPr id="84" name="Shape 84"/>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57200">
              <a:spcBef>
                <a:spcPts val="0"/>
              </a:spcBef>
              <a:buNone/>
            </a:pPr>
            <a:r>
              <a:rPr lang="en" sz="2000">
                <a:solidFill>
                  <a:srgbClr val="000000"/>
                </a:solidFill>
              </a:rPr>
              <a:t>Schools should be required to start school no later than eight am. Recent studies have revealed that many teens are not getting enough sleep and according to the National Sleep Foundation, teens require a minimum of eight to ten hours a night. Starting school later, would assure that students are able to get the necessary hours of sleep needed to function at their optimal levels at school.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457200" y="139527"/>
            <a:ext cx="8229600" cy="857400"/>
          </a:xfrm>
          <a:prstGeom prst="rect">
            <a:avLst/>
          </a:prstGeom>
        </p:spPr>
        <p:txBody>
          <a:bodyPr anchorCtr="0" anchor="b" bIns="91425" lIns="91425" rIns="91425" tIns="91425">
            <a:noAutofit/>
          </a:bodyPr>
          <a:lstStyle/>
          <a:p>
            <a:pPr>
              <a:spcBef>
                <a:spcPts val="0"/>
              </a:spcBef>
              <a:buNone/>
            </a:pPr>
            <a:r>
              <a:rPr lang="en"/>
              <a:t>Practice: </a:t>
            </a:r>
          </a:p>
        </p:txBody>
      </p:sp>
      <p:sp>
        <p:nvSpPr>
          <p:cNvPr id="90" name="Shape 90"/>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spcBef>
                <a:spcPts val="0"/>
              </a:spcBef>
              <a:buNone/>
            </a:pPr>
            <a:r>
              <a:rPr lang="en"/>
              <a:t>Read the passage to identify</a:t>
            </a:r>
          </a:p>
          <a:p>
            <a:pPr indent="-419100" lvl="0" marL="457200" rtl="0">
              <a:spcBef>
                <a:spcPts val="0"/>
              </a:spcBef>
              <a:buClr>
                <a:schemeClr val="dk1"/>
              </a:buClr>
              <a:buSzPct val="100000"/>
              <a:buFont typeface="Arial"/>
              <a:buChar char="●"/>
            </a:pPr>
            <a:r>
              <a:rPr lang="en"/>
              <a:t>Claim</a:t>
            </a:r>
          </a:p>
          <a:p>
            <a:pPr indent="-419100" lvl="0" marL="457200" rtl="0">
              <a:spcBef>
                <a:spcPts val="0"/>
              </a:spcBef>
              <a:buClr>
                <a:schemeClr val="dk1"/>
              </a:buClr>
              <a:buSzPct val="100000"/>
              <a:buFont typeface="Arial"/>
              <a:buChar char="●"/>
            </a:pPr>
            <a:r>
              <a:rPr lang="en"/>
              <a:t>Grounds/Data</a:t>
            </a:r>
          </a:p>
          <a:p>
            <a:pPr indent="-419100" lvl="0" marL="457200" rtl="0">
              <a:spcBef>
                <a:spcPts val="0"/>
              </a:spcBef>
              <a:buClr>
                <a:schemeClr val="dk1"/>
              </a:buClr>
              <a:buSzPct val="100000"/>
              <a:buFont typeface="Arial"/>
              <a:buChar char="●"/>
            </a:pPr>
            <a:r>
              <a:rPr lang="en"/>
              <a:t>Warrant</a:t>
            </a:r>
          </a:p>
          <a:p>
            <a:pPr indent="-419100" lvl="0" marL="457200">
              <a:spcBef>
                <a:spcPts val="0"/>
              </a:spcBef>
              <a:buClr>
                <a:schemeClr val="dk1"/>
              </a:buClr>
              <a:buSzPct val="100000"/>
              <a:buFont typeface="Arial"/>
              <a:buChar char="●"/>
            </a:pPr>
            <a:r>
              <a:rPr lang="en"/>
              <a:t>Counterclaim</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nvSpPr>
        <p:spPr>
          <a:xfrm>
            <a:off x="416775" y="601975"/>
            <a:ext cx="8346299" cy="4360200"/>
          </a:xfrm>
          <a:prstGeom prst="rect">
            <a:avLst/>
          </a:prstGeom>
          <a:noFill/>
          <a:ln>
            <a:noFill/>
          </a:ln>
        </p:spPr>
        <p:txBody>
          <a:bodyPr anchorCtr="0" anchor="t" bIns="91425" lIns="91425" rIns="91425" tIns="91425">
            <a:noAutofit/>
          </a:bodyPr>
          <a:lstStyle/>
          <a:p>
            <a:pPr>
              <a:spcBef>
                <a:spcPts val="0"/>
              </a:spcBef>
              <a:buNone/>
            </a:pPr>
            <a:r>
              <a:rPr lang="en" sz="1800"/>
              <a:t>With the alarming rise in obesity rates among Americans in the past few decades, numerous debates have arisen over how (or if) public policy should be changed to help improve this trend. </a:t>
            </a:r>
            <a:r>
              <a:rPr lang="en" sz="1800"/>
              <a:t>One promising strategy, already adopted by seven states, has been to try and deter consumers from purchasing unhealthy foods through a tax on soda or sugary drinks and junk food (Lohman, 2002). </a:t>
            </a:r>
            <a:r>
              <a:rPr lang="en" sz="1800"/>
              <a:t>These taxes address the issue that Americans today are consuming almost 20% more calories than they did in the early 1980’s, and those calories are coming from increasingly less-healthy sources, mainly high-fat and high-sugar processed foods (USDA, 2002). Furthermore, processed foods and drinks are increasingly more affordable than the fruits, vegetables, and whole grains needed to sustain a healthy diet (Marsh, 2011). </a:t>
            </a:r>
            <a:r>
              <a:rPr lang="en" sz="1800"/>
              <a:t>Assuming that cost is a more pertinent factor of food choice than personal taste, increasing the price of soda and junk food through taxes, while using that revenue to subsidize unprocessed fruits and vegetables would entice consumers to choose healthier products as they become more affordable than their unhealthy counterparts. </a:t>
            </a:r>
          </a:p>
        </p:txBody>
      </p:sp>
      <p:sp>
        <p:nvSpPr>
          <p:cNvPr id="96" name="Shape 96"/>
          <p:cNvSpPr txBox="1"/>
          <p:nvPr/>
        </p:nvSpPr>
        <p:spPr>
          <a:xfrm>
            <a:off x="392800" y="236275"/>
            <a:ext cx="8346299" cy="365399"/>
          </a:xfrm>
          <a:prstGeom prst="rect">
            <a:avLst/>
          </a:prstGeom>
          <a:noFill/>
          <a:ln>
            <a:noFill/>
          </a:ln>
        </p:spPr>
        <p:txBody>
          <a:bodyPr anchorCtr="0" anchor="t" bIns="91425" lIns="91425" rIns="91425" tIns="91425">
            <a:noAutofit/>
          </a:bodyPr>
          <a:lstStyle/>
          <a:p>
            <a:pPr algn="ctr">
              <a:spcBef>
                <a:spcPts val="0"/>
              </a:spcBef>
              <a:buNone/>
            </a:pPr>
            <a:r>
              <a:rPr b="1" lang="en" sz="2000"/>
              <a:t>CLAIM</a:t>
            </a:r>
            <a:r>
              <a:rPr b="1" lang="en" sz="2000"/>
              <a:t>			</a:t>
            </a:r>
            <a:r>
              <a:rPr b="1" lang="en" sz="2000"/>
              <a:t>GROUNDS/EVIDENCE</a:t>
            </a:r>
            <a:r>
              <a:rPr b="1" lang="en" sz="2000"/>
              <a:t>			</a:t>
            </a:r>
            <a:r>
              <a:rPr b="1" lang="en" sz="2000"/>
              <a:t>WARRANT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label">
  <a:themeElements>
    <a:clrScheme name="Custom 352">
      <a:dk1>
        <a:srgbClr val="333333"/>
      </a:dk1>
      <a:lt1>
        <a:srgbClr val="FFFFFF"/>
      </a:lt1>
      <a:dk2>
        <a:srgbClr val="800000"/>
      </a:dk2>
      <a:lt2>
        <a:srgbClr val="CCCCCC"/>
      </a:lt2>
      <a:accent1>
        <a:srgbClr val="0E427E"/>
      </a:accent1>
      <a:accent2>
        <a:srgbClr val="C5AF48"/>
      </a:accent2>
      <a:accent3>
        <a:srgbClr val="327C56"/>
      </a:accent3>
      <a:accent4>
        <a:srgbClr val="387B7D"/>
      </a:accent4>
      <a:accent5>
        <a:srgbClr val="BA7436"/>
      </a:accent5>
      <a:accent6>
        <a:srgbClr val="804000"/>
      </a:accent6>
      <a:hlink>
        <a:srgbClr val="1D6B8D"/>
      </a:hlink>
      <a:folHlink>
        <a:srgbClr val="103B4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